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74" r:id="rId6"/>
    <p:sldId id="260" r:id="rId7"/>
    <p:sldId id="261" r:id="rId8"/>
    <p:sldId id="262" r:id="rId9"/>
    <p:sldId id="275" r:id="rId10"/>
    <p:sldId id="263" r:id="rId11"/>
    <p:sldId id="267" r:id="rId12"/>
    <p:sldId id="277" r:id="rId13"/>
    <p:sldId id="264" r:id="rId14"/>
    <p:sldId id="265" r:id="rId15"/>
    <p:sldId id="266" r:id="rId16"/>
    <p:sldId id="273" r:id="rId17"/>
    <p:sldId id="269" r:id="rId18"/>
    <p:sldId id="271" r:id="rId19"/>
    <p:sldId id="272" r:id="rId20"/>
    <p:sldId id="276" r:id="rId21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63821BE4-2B95-4797-B98E-03092616FC9E}" type="datetimeFigureOut">
              <a:rPr lang="es-ES"/>
              <a:pPr>
                <a:defRPr/>
              </a:pPr>
              <a:t>02/11/2023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B63F287-C789-42DD-B0C3-FF8E3BDFCF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34B07315-47B0-4919-9417-5968AB611B57}" type="datetimeFigureOut">
              <a:rPr lang="es-ES"/>
              <a:pPr>
                <a:defRPr/>
              </a:pPr>
              <a:t>02/11/2023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27D044DC-71F9-426E-A2E3-36868DEB3F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Logo_Azul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86D4EB"/>
              </a:clrFrom>
              <a:clrTo>
                <a:srgbClr val="86D4EB">
                  <a:alpha val="0"/>
                </a:srgbClr>
              </a:clrTo>
            </a:clrChange>
            <a:lum bright="100000" contrast="100000"/>
          </a:blip>
          <a:stretch>
            <a:fillRect/>
          </a:stretch>
        </p:blipFill>
        <p:spPr>
          <a:xfrm>
            <a:off x="107950" y="44450"/>
            <a:ext cx="1079500" cy="493713"/>
          </a:xfrm>
          <a:prstGeom prst="rect">
            <a:avLst/>
          </a:prstGeom>
          <a:noFill/>
          <a:ln>
            <a:noFill/>
          </a:ln>
          <a:effectLst>
            <a:outerShdw blurRad="139700" dir="5400000" sx="116000" sy="116000" algn="ctr" rotWithShape="0">
              <a:srgbClr val="000000"/>
            </a:outerShdw>
          </a:effectLst>
        </p:spPr>
      </p:pic>
      <p:sp>
        <p:nvSpPr>
          <p:cNvPr id="5" name="4 Rectángulo"/>
          <p:cNvSpPr/>
          <p:nvPr userDrawn="1"/>
        </p:nvSpPr>
        <p:spPr>
          <a:xfrm>
            <a:off x="4481209" y="116632"/>
            <a:ext cx="4483279" cy="307777"/>
          </a:xfrm>
          <a:prstGeom prst="rect">
            <a:avLst/>
          </a:prstGeom>
          <a:noFill/>
          <a:effectLst>
            <a:innerShdw blurRad="317500" dist="50800" dir="18900000">
              <a:prstClr val="black">
                <a:alpha val="63000"/>
              </a:prstClr>
            </a:inn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j-lt"/>
              </a:rPr>
              <a:t>Asociación de Examinadores de Tráfico</a:t>
            </a:r>
          </a:p>
        </p:txBody>
      </p:sp>
      <p:sp>
        <p:nvSpPr>
          <p:cNvPr id="6" name="5 Rectángulo"/>
          <p:cNvSpPr/>
          <p:nvPr userDrawn="1"/>
        </p:nvSpPr>
        <p:spPr>
          <a:xfrm>
            <a:off x="3621264" y="6453336"/>
            <a:ext cx="1901483" cy="215444"/>
          </a:xfrm>
          <a:prstGeom prst="rect">
            <a:avLst/>
          </a:prstGeom>
          <a:noFill/>
          <a:effectLst>
            <a:innerShdw blurRad="317500" dist="50800" dir="18900000">
              <a:prstClr val="black">
                <a:alpha val="63000"/>
              </a:prstClr>
            </a:inn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JCarlos - ASEXTRA</a:t>
            </a: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7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  <a:endParaRPr lang="es-ES" dirty="0"/>
          </a:p>
        </p:txBody>
      </p:sp>
      <p:sp>
        <p:nvSpPr>
          <p:cNvPr id="8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2481064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C5941-51A4-40F9-B0D8-E51BEC0867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B1052-E56E-456C-A1A0-09C18121FD1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0DADD-126A-4046-99F0-84CC77FFB3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224136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78482-5393-49D8-A0F7-8DEA11B516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7" name="6 Imagen" descr="Logo_Azul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86D4EB"/>
              </a:clrFrom>
              <a:clrTo>
                <a:srgbClr val="86D4EB">
                  <a:alpha val="0"/>
                </a:srgbClr>
              </a:clrTo>
            </a:clrChange>
            <a:lum bright="100000" contrast="100000"/>
          </a:blip>
          <a:stretch>
            <a:fillRect/>
          </a:stretch>
        </p:blipFill>
        <p:spPr>
          <a:xfrm>
            <a:off x="107950" y="44450"/>
            <a:ext cx="1079500" cy="493713"/>
          </a:xfrm>
          <a:prstGeom prst="rect">
            <a:avLst/>
          </a:prstGeom>
          <a:noFill/>
          <a:ln>
            <a:noFill/>
          </a:ln>
          <a:effectLst>
            <a:outerShdw blurRad="139700" dir="5400000" sx="116000" sy="116000" algn="ctr" rotWithShape="0">
              <a:srgbClr val="000000"/>
            </a:outerShdw>
          </a:effectLst>
        </p:spPr>
      </p:pic>
      <p:sp>
        <p:nvSpPr>
          <p:cNvPr id="8" name="7 Rectángulo"/>
          <p:cNvSpPr/>
          <p:nvPr userDrawn="1"/>
        </p:nvSpPr>
        <p:spPr>
          <a:xfrm>
            <a:off x="4481209" y="116632"/>
            <a:ext cx="4483279" cy="307777"/>
          </a:xfrm>
          <a:prstGeom prst="rect">
            <a:avLst/>
          </a:prstGeom>
          <a:noFill/>
          <a:effectLst>
            <a:innerShdw blurRad="317500" dist="50800" dir="18900000">
              <a:prstClr val="black">
                <a:alpha val="63000"/>
              </a:prstClr>
            </a:inn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i="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j-lt"/>
              </a:rPr>
              <a:t>Asociación de Examinadores de Tráfico</a:t>
            </a:r>
          </a:p>
        </p:txBody>
      </p:sp>
      <p:sp>
        <p:nvSpPr>
          <p:cNvPr id="9" name="8 Rectángulo"/>
          <p:cNvSpPr/>
          <p:nvPr userDrawn="1"/>
        </p:nvSpPr>
        <p:spPr>
          <a:xfrm>
            <a:off x="3621264" y="6453336"/>
            <a:ext cx="1901482" cy="215444"/>
          </a:xfrm>
          <a:prstGeom prst="rect">
            <a:avLst/>
          </a:prstGeom>
          <a:noFill/>
          <a:effectLst>
            <a:innerShdw blurRad="317500" dist="50800" dir="18900000">
              <a:prstClr val="black">
                <a:alpha val="63000"/>
              </a:prstClr>
            </a:inn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u="none" spc="300" dirty="0">
                <a:ln w="11430" cmpd="sng">
                  <a:solidFill>
                    <a:srgbClr val="FF0000">
                      <a:alpha val="47000"/>
                    </a:srgbClr>
                  </a:solidFill>
                  <a:prstDash val="solid"/>
                  <a:miter lim="800000"/>
                </a:ln>
                <a:noFill/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Lucida Console" pitchFamily="49" charset="0"/>
              </a:rPr>
              <a:t>JCarlos - ASEXTRA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90171-0CB4-4831-8532-F52BBCF24A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31937-447E-49BB-B4DB-677802C164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90086-07B9-4E23-B39D-427CEFA1F0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97883-FD7B-42DE-B637-C9B35DB5D3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14D92-2027-4315-A201-55279A6BA3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111F9-D660-4BDB-A323-7DF0D84359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6995E-6465-4811-B4B6-D91F16688E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26881-E46F-4FC7-A459-352272B4D2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2201416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4400" dirty="0"/>
              <a:t>FORMACIÓN Y EVALUACIÓN DE LOS CONDUCTORES EN EUROPA</a:t>
            </a:r>
            <a:br>
              <a:rPr lang="es-ES" sz="4400" dirty="0"/>
            </a:br>
            <a:r>
              <a:rPr lang="es-ES" sz="4400" dirty="0"/>
              <a:t>Un reto de mejora</a:t>
            </a:r>
          </a:p>
        </p:txBody>
      </p:sp>
      <p:sp>
        <p:nvSpPr>
          <p:cNvPr id="5123" name="2 Subtítulo"/>
          <p:cNvSpPr>
            <a:spLocks noGrp="1"/>
          </p:cNvSpPr>
          <p:nvPr>
            <p:ph type="subTitle" idx="1"/>
          </p:nvPr>
        </p:nvSpPr>
        <p:spPr>
          <a:xfrm>
            <a:off x="533400" y="3717031"/>
            <a:ext cx="7854950" cy="1944217"/>
          </a:xfrm>
        </p:spPr>
        <p:txBody>
          <a:bodyPr/>
          <a:lstStyle/>
          <a:p>
            <a:pPr marR="0"/>
            <a:r>
              <a:rPr lang="es-ES" sz="2400" dirty="0"/>
              <a:t>Jornada de ámbito europeo</a:t>
            </a:r>
          </a:p>
          <a:p>
            <a:pPr marR="0"/>
            <a:endParaRPr lang="es-ES" sz="2400" dirty="0"/>
          </a:p>
          <a:p>
            <a:pPr marR="0"/>
            <a:endParaRPr lang="es-ES" sz="2400" dirty="0"/>
          </a:p>
          <a:p>
            <a:pPr marR="0" algn="l"/>
            <a:r>
              <a:rPr lang="es-ES" sz="2400" dirty="0"/>
              <a:t>	22 – febrero - 2014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/>
          <a:lstStyle/>
          <a:p>
            <a:r>
              <a:rPr lang="es-ES" sz="4400" dirty="0"/>
              <a:t>Formación: alumnos, profesores y examinadores (1)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61592"/>
            <a:ext cx="8229600" cy="3543672"/>
          </a:xfrm>
        </p:spPr>
        <p:txBody>
          <a:bodyPr/>
          <a:lstStyle/>
          <a:p>
            <a:pPr algn="just"/>
            <a:r>
              <a:rPr lang="es-ES" u="sng" dirty="0"/>
              <a:t>Alumnos</a:t>
            </a:r>
            <a:r>
              <a:rPr lang="es-ES" dirty="0"/>
              <a:t>:</a:t>
            </a:r>
          </a:p>
          <a:p>
            <a:pPr lvl="1" algn="just"/>
            <a:r>
              <a:rPr lang="es-ES" dirty="0"/>
              <a:t>Asistencia presencial y mínimo de horas teóricas de formación en las autoescuelas (Centros de Formación para Conductores)</a:t>
            </a:r>
          </a:p>
          <a:p>
            <a:pPr lvl="1" algn="just"/>
            <a:r>
              <a:rPr lang="es-ES" dirty="0"/>
              <a:t>Obligatoriedad de cumplir con el temario oficial</a:t>
            </a:r>
          </a:p>
          <a:p>
            <a:pPr lvl="1" algn="just"/>
            <a:r>
              <a:rPr lang="es-ES" dirty="0"/>
              <a:t>Mínimo de clases prácticas obligatorias para acudir a examen, o en su caso, certificación del profesor de formación vial de su preparación</a:t>
            </a:r>
          </a:p>
          <a:p>
            <a:pPr lvl="1" algn="just"/>
            <a:r>
              <a:rPr lang="es-ES" dirty="0"/>
              <a:t>Desaparición, por parte de la Administración, de plazos entre convocatorias</a:t>
            </a:r>
          </a:p>
          <a:p>
            <a:pPr lvl="2" algn="just"/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/>
          <a:lstStyle/>
          <a:p>
            <a:r>
              <a:rPr lang="es-ES" sz="4400" dirty="0"/>
              <a:t>Formación: alumnos, profesores y examinadores (2)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61592"/>
            <a:ext cx="8229600" cy="3543672"/>
          </a:xfrm>
        </p:spPr>
        <p:txBody>
          <a:bodyPr/>
          <a:lstStyle/>
          <a:p>
            <a:pPr algn="just"/>
            <a:r>
              <a:rPr lang="es-ES" u="sng" dirty="0"/>
              <a:t>Profesores</a:t>
            </a:r>
            <a:r>
              <a:rPr lang="es-ES" dirty="0"/>
              <a:t>:</a:t>
            </a:r>
          </a:p>
          <a:p>
            <a:pPr lvl="1" algn="just"/>
            <a:r>
              <a:rPr lang="es-ES" dirty="0"/>
              <a:t>Reciclaje cada 5 años, para quienes hayan ejercido al menos durante los dos años anteriores</a:t>
            </a:r>
          </a:p>
          <a:p>
            <a:pPr lvl="2" algn="just"/>
            <a:r>
              <a:rPr lang="es-ES" dirty="0"/>
              <a:t>Curso de actualización de conocimientos teórico-prácticos</a:t>
            </a:r>
          </a:p>
          <a:p>
            <a:pPr lvl="2" algn="just"/>
            <a:r>
              <a:rPr lang="es-ES" dirty="0"/>
              <a:t>Conocimientos normativos</a:t>
            </a:r>
          </a:p>
          <a:p>
            <a:pPr lvl="2" algn="just"/>
            <a:r>
              <a:rPr lang="es-ES" dirty="0"/>
              <a:t>Formación práctica, mediante charlas, coloquios, grupos de debate, análisis</a:t>
            </a:r>
          </a:p>
          <a:p>
            <a:pPr lvl="1" algn="just"/>
            <a:r>
              <a:rPr lang="es-ES" dirty="0"/>
              <a:t>Homogenización en la enseñanza (</a:t>
            </a:r>
            <a:r>
              <a:rPr lang="es-ES" u="sng" dirty="0"/>
              <a:t>actual sistema</a:t>
            </a:r>
            <a:r>
              <a:rPr lang="es-ES" dirty="0"/>
              <a:t>)</a:t>
            </a:r>
          </a:p>
          <a:p>
            <a:pPr lvl="2" algn="just"/>
            <a:r>
              <a:rPr lang="es-ES" dirty="0"/>
              <a:t>Directrices básicas, la mayoría de materias de la fase de presencia, ya han sido evaluadas en la fase de correspondencia</a:t>
            </a:r>
          </a:p>
          <a:p>
            <a:pPr lvl="2" algn="just"/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/>
          <a:lstStyle/>
          <a:p>
            <a:r>
              <a:rPr lang="es-ES" sz="4400" dirty="0"/>
              <a:t>Formación: alumnos, profesores y examinadores (3)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61592"/>
            <a:ext cx="8229600" cy="3543672"/>
          </a:xfrm>
        </p:spPr>
        <p:txBody>
          <a:bodyPr/>
          <a:lstStyle/>
          <a:p>
            <a:pPr lvl="2" algn="just"/>
            <a:r>
              <a:rPr lang="es-ES" dirty="0"/>
              <a:t>Exclusión del temario de ciertos aspectos que en un futuro requerirán un análisis mas profundo (transporte sanitario….) e incluir otros aspectos importantes  (procedimiento sancionador, nuevas tecnologías)</a:t>
            </a:r>
          </a:p>
          <a:p>
            <a:pPr lvl="2" algn="just"/>
            <a:r>
              <a:rPr lang="es-ES" dirty="0"/>
              <a:t>Ampliar la formación teórica enfocada a las habilidades docentes (recursos, métodos)</a:t>
            </a:r>
          </a:p>
          <a:p>
            <a:pPr lvl="2" algn="just"/>
            <a:r>
              <a:rPr lang="es-ES" dirty="0"/>
              <a:t>Ampliar materias de primeros auxilios y atención sanitaria, en caso de accidente.</a:t>
            </a:r>
          </a:p>
          <a:p>
            <a:pPr lvl="1" algn="just"/>
            <a:r>
              <a:rPr lang="es-ES" dirty="0"/>
              <a:t>Relación con el alumno</a:t>
            </a:r>
          </a:p>
          <a:p>
            <a:pPr lvl="2" algn="just"/>
            <a:r>
              <a:rPr lang="es-ES" dirty="0"/>
              <a:t>Premiar al alumno por sus habilidades, en la mayoría de los casos. La formación no supera las 30-40 horas</a:t>
            </a:r>
          </a:p>
          <a:p>
            <a:pPr lvl="2" algn="just"/>
            <a:endParaRPr lang="es-ES" dirty="0"/>
          </a:p>
          <a:p>
            <a:pPr lvl="2" algn="just"/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/>
          <a:lstStyle/>
          <a:p>
            <a:r>
              <a:rPr lang="es-ES" sz="4400" dirty="0"/>
              <a:t>Formación: alumnos, profesores y examinadores (3)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543672"/>
          </a:xfrm>
        </p:spPr>
        <p:txBody>
          <a:bodyPr/>
          <a:lstStyle/>
          <a:p>
            <a:pPr algn="just"/>
            <a:r>
              <a:rPr lang="es-ES" u="sng" dirty="0"/>
              <a:t>Examinadores</a:t>
            </a:r>
            <a:r>
              <a:rPr lang="es-ES" dirty="0"/>
              <a:t>:</a:t>
            </a:r>
          </a:p>
          <a:p>
            <a:pPr lvl="1" algn="just"/>
            <a:r>
              <a:rPr lang="es-ES" dirty="0"/>
              <a:t>Formación inicial teórica y práctica</a:t>
            </a:r>
          </a:p>
          <a:p>
            <a:pPr lvl="1" algn="just"/>
            <a:r>
              <a:rPr lang="es-ES" dirty="0"/>
              <a:t>Reciclaje periódico</a:t>
            </a:r>
          </a:p>
          <a:p>
            <a:pPr lvl="1" algn="just"/>
            <a:r>
              <a:rPr lang="es-ES" dirty="0"/>
              <a:t>Cambios normativos</a:t>
            </a:r>
          </a:p>
          <a:p>
            <a:pPr lvl="1" algn="just"/>
            <a:r>
              <a:rPr lang="es-ES" dirty="0"/>
              <a:t>Avances tecnológicos</a:t>
            </a:r>
          </a:p>
          <a:p>
            <a:pPr lvl="1" algn="just"/>
            <a:r>
              <a:rPr lang="es-ES" dirty="0"/>
              <a:t>Capacidades pedagógicas</a:t>
            </a:r>
          </a:p>
          <a:p>
            <a:pPr lvl="1" algn="just"/>
            <a:r>
              <a:rPr lang="es-ES" dirty="0"/>
              <a:t>Técnicas de examen, de conducción, de comunicación</a:t>
            </a:r>
          </a:p>
          <a:p>
            <a:pPr lvl="1" algn="just"/>
            <a:r>
              <a:rPr lang="es-ES" dirty="0"/>
              <a:t>Prevención de violencia en el trabajo</a:t>
            </a:r>
          </a:p>
          <a:p>
            <a:pPr lvl="2" algn="just"/>
            <a:endParaRPr lang="es-ES" dirty="0"/>
          </a:p>
          <a:p>
            <a:pPr lvl="2" algn="just"/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4392488"/>
          </a:xfrm>
        </p:spPr>
        <p:txBody>
          <a:bodyPr/>
          <a:lstStyle/>
          <a:p>
            <a:pPr algn="just"/>
            <a:r>
              <a:rPr lang="es-ES" dirty="0"/>
              <a:t>¡¡¡Desde su fundación, </a:t>
            </a:r>
            <a:r>
              <a:rPr lang="es-E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ASEXTRA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dirty="0"/>
              <a:t>ha luchado por mejorar la calidad en los exámenes, con dos objetivos fundamentales: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73560"/>
            <a:ext cx="8229600" cy="3543672"/>
          </a:xfrm>
        </p:spPr>
        <p:txBody>
          <a:bodyPr/>
          <a:lstStyle/>
          <a:p>
            <a:pPr algn="just"/>
            <a:r>
              <a:rPr lang="es-ES" sz="4400" dirty="0"/>
              <a:t>Conseguir una mayor seguridad en nuestras carreteras y</a:t>
            </a:r>
          </a:p>
          <a:p>
            <a:pPr algn="just"/>
            <a:r>
              <a:rPr lang="es-ES" sz="4400" dirty="0"/>
              <a:t>Prestar a los ciudadanos un servicio público de máxima calidad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440160"/>
          </a:xfrm>
        </p:spPr>
        <p:txBody>
          <a:bodyPr/>
          <a:lstStyle/>
          <a:p>
            <a:r>
              <a:rPr lang="es-ES" dirty="0"/>
              <a:t>MEJORAS EN LOS EXÁMENES DE CONDUCIR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2751584"/>
          </a:xfrm>
        </p:spPr>
        <p:txBody>
          <a:bodyPr/>
          <a:lstStyle/>
          <a:p>
            <a:r>
              <a:rPr lang="es-ES" sz="3600" dirty="0"/>
              <a:t>Objetivo</a:t>
            </a:r>
          </a:p>
          <a:p>
            <a:pPr lvl="1"/>
            <a:r>
              <a:rPr lang="es-ES" sz="3600" dirty="0"/>
              <a:t>EXAMEN GLOBAL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/>
          <a:lstStyle/>
          <a:p>
            <a:pPr algn="just"/>
            <a:r>
              <a:rPr lang="es-ES" dirty="0"/>
              <a:t>Cambios en el vigente Reglamento General de Conductores, Real Decreto 818/2009, de 8 de mayo</a:t>
            </a:r>
          </a:p>
          <a:p>
            <a:r>
              <a:rPr lang="es-ES" dirty="0"/>
              <a:t>Aspectos de mejora que se deberían de producir:</a:t>
            </a:r>
          </a:p>
          <a:p>
            <a:pPr lvl="1"/>
            <a:r>
              <a:rPr lang="es-ES" dirty="0"/>
              <a:t>Criterios de Calificación (baremo de calificación)</a:t>
            </a:r>
          </a:p>
          <a:p>
            <a:pPr lvl="1"/>
            <a:r>
              <a:rPr lang="es-ES" dirty="0"/>
              <a:t>Tipificación de las faltas, en función de la gravedad</a:t>
            </a:r>
          </a:p>
          <a:p>
            <a:pPr lvl="1"/>
            <a:r>
              <a:rPr lang="es-ES" dirty="0"/>
              <a:t>Crédito o saldo inicial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/>
          <a:lstStyle/>
          <a:p>
            <a:r>
              <a:rPr lang="es-ES" dirty="0"/>
              <a:t>Relación con el aspirante</a:t>
            </a:r>
          </a:p>
          <a:p>
            <a:pPr lvl="1"/>
            <a:r>
              <a:rPr lang="es-ES" dirty="0"/>
              <a:t>Trato individualizado</a:t>
            </a:r>
          </a:p>
          <a:p>
            <a:pPr lvl="1"/>
            <a:r>
              <a:rPr lang="es-ES" dirty="0"/>
              <a:t>Objetivos a conseguir en el examen:</a:t>
            </a:r>
          </a:p>
          <a:p>
            <a:pPr lvl="2"/>
            <a:r>
              <a:rPr lang="es-ES" dirty="0"/>
              <a:t>Contenido</a:t>
            </a:r>
          </a:p>
          <a:p>
            <a:pPr lvl="2"/>
            <a:r>
              <a:rPr lang="es-ES" dirty="0"/>
              <a:t>Aclaración de dudas</a:t>
            </a:r>
          </a:p>
          <a:p>
            <a:r>
              <a:rPr lang="es-ES" dirty="0"/>
              <a:t>Desarrollo de la prueba</a:t>
            </a:r>
          </a:p>
          <a:p>
            <a:pPr lvl="1"/>
            <a:r>
              <a:rPr lang="es-ES" dirty="0"/>
              <a:t>Conducción autónoma y conducción dirigida</a:t>
            </a:r>
          </a:p>
          <a:p>
            <a:pPr lvl="1"/>
            <a:r>
              <a:rPr lang="es-ES" dirty="0"/>
              <a:t>Conducción eficiente</a:t>
            </a:r>
          </a:p>
          <a:p>
            <a:pPr lvl="1"/>
            <a:r>
              <a:rPr lang="es-ES" dirty="0"/>
              <a:t>Tipos de vías a utilizar </a:t>
            </a:r>
            <a:r>
              <a:rPr lang="es-ES" sz="1600" dirty="0"/>
              <a:t>(urbanas, interurbanas, autopistas o autovías)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936104"/>
          </a:xfrm>
        </p:spPr>
        <p:txBody>
          <a:bodyPr/>
          <a:lstStyle/>
          <a:p>
            <a:r>
              <a:rPr lang="es-ES" dirty="0"/>
              <a:t>EXÁMENES DE CONDUCIR (1)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/>
          <a:lstStyle/>
          <a:p>
            <a:r>
              <a:rPr lang="es-ES" dirty="0"/>
              <a:t>Comunicación del resultado</a:t>
            </a:r>
          </a:p>
          <a:p>
            <a:pPr lvl="1"/>
            <a:r>
              <a:rPr lang="es-ES" dirty="0"/>
              <a:t>Entorno seguro</a:t>
            </a:r>
          </a:p>
          <a:p>
            <a:pPr lvl="1"/>
            <a:r>
              <a:rPr lang="es-ES" dirty="0"/>
              <a:t>Conversación con el alumno</a:t>
            </a:r>
          </a:p>
          <a:p>
            <a:pPr lvl="1"/>
            <a:r>
              <a:rPr lang="es-ES" dirty="0"/>
              <a:t>Entrega de resultados</a:t>
            </a:r>
          </a:p>
          <a:p>
            <a:pPr lvl="3"/>
            <a:r>
              <a:rPr lang="es-ES" dirty="0"/>
              <a:t>Método tradicional o</a:t>
            </a:r>
          </a:p>
          <a:p>
            <a:pPr lvl="4"/>
            <a:r>
              <a:rPr lang="es-ES" dirty="0" err="1"/>
              <a:t>SMS</a:t>
            </a:r>
            <a:r>
              <a:rPr lang="es-ES" dirty="0"/>
              <a:t> o E-Mail</a:t>
            </a:r>
          </a:p>
          <a:p>
            <a:pPr lvl="4"/>
            <a:r>
              <a:rPr lang="es-ES" dirty="0"/>
              <a:t>Vía Telemática</a:t>
            </a:r>
          </a:p>
          <a:p>
            <a:r>
              <a:rPr lang="es-ES" dirty="0"/>
              <a:t>Informe personalizado </a:t>
            </a:r>
            <a:r>
              <a:rPr lang="es-ES"/>
              <a:t>al examinando </a:t>
            </a:r>
            <a:r>
              <a:rPr lang="es-ES" dirty="0"/>
              <a:t>al día siguiente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936104"/>
          </a:xfrm>
        </p:spPr>
        <p:txBody>
          <a:bodyPr/>
          <a:lstStyle/>
          <a:p>
            <a:r>
              <a:rPr lang="es-ES" dirty="0"/>
              <a:t>EXÁMENES DE CONDUCIR (2)</a:t>
            </a:r>
          </a:p>
        </p:txBody>
      </p:sp>
      <p:grpSp>
        <p:nvGrpSpPr>
          <p:cNvPr id="13" name="12 Grupo"/>
          <p:cNvGrpSpPr/>
          <p:nvPr/>
        </p:nvGrpSpPr>
        <p:grpSpPr>
          <a:xfrm>
            <a:off x="6300192" y="3330490"/>
            <a:ext cx="1872208" cy="1610678"/>
            <a:chOff x="5724128" y="2059706"/>
            <a:chExt cx="2954463" cy="2452834"/>
          </a:xfrm>
        </p:grpSpPr>
        <p:grpSp>
          <p:nvGrpSpPr>
            <p:cNvPr id="11" name="10 Grupo"/>
            <p:cNvGrpSpPr/>
            <p:nvPr/>
          </p:nvGrpSpPr>
          <p:grpSpPr>
            <a:xfrm>
              <a:off x="5724128" y="2492896"/>
              <a:ext cx="2954463" cy="2019644"/>
              <a:chOff x="-1838848" y="562708"/>
              <a:chExt cx="8149213" cy="5486400"/>
            </a:xfrm>
          </p:grpSpPr>
          <p:pic>
            <p:nvPicPr>
              <p:cNvPr id="8" name="7 Imagen" descr="tablet1.jpg"/>
              <p:cNvPicPr>
                <a:picLocks noChangeAspect="1"/>
              </p:cNvPicPr>
              <p:nvPr/>
            </p:nvPicPr>
            <p:blipFill>
              <a:blip r:embed="rId2" cstate="print"/>
              <a:srcRect l="5489" t="9084" r="5390" b="2344"/>
              <a:stretch>
                <a:fillRect/>
              </a:stretch>
            </p:blipFill>
            <p:spPr>
              <a:xfrm>
                <a:off x="-1838848" y="562708"/>
                <a:ext cx="8149213" cy="5486400"/>
              </a:xfrm>
              <a:prstGeom prst="rect">
                <a:avLst/>
              </a:prstGeom>
              <a:solidFill>
                <a:schemeClr val="accent5"/>
              </a:solidFill>
            </p:spPr>
          </p:pic>
          <p:pic>
            <p:nvPicPr>
              <p:cNvPr id="10" name="9 Imagen" descr="ficha.jpg"/>
              <p:cNvPicPr>
                <a:picLocks noChangeAspect="1"/>
              </p:cNvPicPr>
              <p:nvPr/>
            </p:nvPicPr>
            <p:blipFill>
              <a:blip r:embed="rId3" cstate="print">
                <a:lum bright="4000" contrast="2000"/>
              </a:blip>
              <a:stretch>
                <a:fillRect/>
              </a:stretch>
            </p:blipFill>
            <p:spPr>
              <a:xfrm rot="19604779">
                <a:off x="-538245" y="676028"/>
                <a:ext cx="5655870" cy="4887250"/>
              </a:xfrm>
              <a:prstGeom prst="rect">
                <a:avLst/>
              </a:prstGeom>
              <a:scene3d>
                <a:camera prst="isometricBottomDown">
                  <a:rot lat="2100000" lon="19560000" rev="18360000"/>
                </a:camera>
                <a:lightRig rig="threePt" dir="t"/>
              </a:scene3d>
            </p:spPr>
          </p:pic>
        </p:grpSp>
        <p:sp>
          <p:nvSpPr>
            <p:cNvPr id="12" name="11 CuadroTexto"/>
            <p:cNvSpPr txBox="1"/>
            <p:nvPr/>
          </p:nvSpPr>
          <p:spPr>
            <a:xfrm>
              <a:off x="6519560" y="2059706"/>
              <a:ext cx="800283" cy="3693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u="sng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Tablet</a:t>
              </a:r>
              <a:endParaRPr lang="es-ES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" name="5 Marcador de contenido" descr="Jornada1024x7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80728"/>
            <a:ext cx="8640960" cy="5400600"/>
          </a:xfrm>
        </p:spPr>
      </p:pic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25552"/>
          </a:xfrm>
        </p:spPr>
        <p:txBody>
          <a:bodyPr>
            <a:noAutofit/>
          </a:bodyPr>
          <a:lstStyle/>
          <a:p>
            <a:pPr algn="ctr"/>
            <a:r>
              <a:rPr lang="es-ES" sz="19900" dirty="0"/>
              <a:t>F I 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2376264"/>
          </a:xfrm>
        </p:spPr>
        <p:txBody>
          <a:bodyPr/>
          <a:lstStyle/>
          <a:p>
            <a:r>
              <a:rPr lang="es-ES" sz="6000" dirty="0"/>
              <a:t>MESA 4</a:t>
            </a:r>
            <a:br>
              <a:rPr lang="es-ES" sz="6000" dirty="0"/>
            </a:br>
            <a:endParaRPr lang="es-ES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39616"/>
          </a:xfrm>
        </p:spPr>
        <p:txBody>
          <a:bodyPr/>
          <a:lstStyle/>
          <a:p>
            <a:pPr algn="just"/>
            <a:r>
              <a:rPr lang="es-ES" sz="3200" dirty="0"/>
              <a:t>PROPUESTAS DE MEJORA EN LA FORMACIÓN Y EN LOS EXÁMENES DE CONDUCIR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35760"/>
          </a:xfrm>
        </p:spPr>
        <p:txBody>
          <a:bodyPr/>
          <a:lstStyle/>
          <a:p>
            <a:pPr lvl="0"/>
            <a:r>
              <a:rPr lang="es-ES" sz="3200" dirty="0"/>
              <a:t>¿Qué nos gustaría?</a:t>
            </a:r>
          </a:p>
          <a:p>
            <a:pPr lvl="0"/>
            <a:endParaRPr lang="es-ES" sz="3200" dirty="0"/>
          </a:p>
          <a:p>
            <a:r>
              <a:rPr lang="es-ES" sz="3200" dirty="0"/>
              <a:t>¿A dónde queremos llegar?</a:t>
            </a:r>
          </a:p>
          <a:p>
            <a:endParaRPr lang="es-ES" sz="3200" dirty="0"/>
          </a:p>
          <a:p>
            <a:r>
              <a:rPr lang="es-ES" sz="3200" dirty="0"/>
              <a:t>¿Qué nos ofrecen y que ofrecemos nosotros?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MEJORA EN LA FORMACIÓN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Primer objetivo:</a:t>
            </a:r>
          </a:p>
          <a:p>
            <a:pPr lvl="1"/>
            <a:r>
              <a:rPr lang="es-ES" dirty="0"/>
              <a:t>Implantación de la educación vial en España desde la enseñanza reglada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/>
          <a:lstStyle/>
          <a:p>
            <a:r>
              <a:rPr lang="es-ES" sz="4400" dirty="0"/>
              <a:t>Educación Vial desde la enseñanza reglada (1)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43672"/>
          </a:xfrm>
        </p:spPr>
        <p:txBody>
          <a:bodyPr/>
          <a:lstStyle/>
          <a:p>
            <a:pPr algn="just"/>
            <a:r>
              <a:rPr lang="es-ES" dirty="0"/>
              <a:t>Entendemos por ello, la que se encuentra dentro del sistema educativo, estando regulados y organizados desde la Administración educativa sus contenidos, competencias, profesorado, admisión de alumnos, conexión con otros estudios, etc., y </a:t>
            </a:r>
            <a:r>
              <a:rPr lang="es-ES" b="1" dirty="0"/>
              <a:t>con cuya superación </a:t>
            </a:r>
            <a:r>
              <a:rPr lang="es-ES" dirty="0"/>
              <a:t>se obtiene un título con plena validez académica o título oficial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/>
          <a:lstStyle/>
          <a:p>
            <a:r>
              <a:rPr lang="es-ES" sz="4400" dirty="0"/>
              <a:t>Educación Vial desde la enseñanza reglada (2)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43672"/>
          </a:xfrm>
        </p:spPr>
        <p:txBody>
          <a:bodyPr/>
          <a:lstStyle/>
          <a:p>
            <a:pPr algn="just"/>
            <a:r>
              <a:rPr lang="es-ES" dirty="0"/>
              <a:t>En este sentido, el sistema educativo español oficial comprende exclusivamente, las siguientes enseñanzas regladas:</a:t>
            </a:r>
          </a:p>
          <a:p>
            <a:pPr lvl="2"/>
            <a:r>
              <a:rPr lang="es-ES" dirty="0"/>
              <a:t>Educación preescolar y educación infantil. </a:t>
            </a:r>
          </a:p>
          <a:p>
            <a:pPr lvl="2"/>
            <a:r>
              <a:rPr lang="es-ES" dirty="0"/>
              <a:t>Educación primaria. </a:t>
            </a:r>
          </a:p>
          <a:p>
            <a:pPr lvl="2"/>
            <a:r>
              <a:rPr lang="es-ES" dirty="0"/>
              <a:t>Educación secundaria obligatoria. </a:t>
            </a:r>
          </a:p>
          <a:p>
            <a:pPr lvl="2"/>
            <a:r>
              <a:rPr lang="es-ES" dirty="0"/>
              <a:t>Bachillerato. </a:t>
            </a:r>
          </a:p>
          <a:p>
            <a:pPr lvl="2"/>
            <a:r>
              <a:rPr lang="es-ES" dirty="0"/>
              <a:t>Formación profesional. </a:t>
            </a:r>
          </a:p>
          <a:p>
            <a:pPr lvl="2"/>
            <a:r>
              <a:rPr lang="es-ES" dirty="0"/>
              <a:t>Formación universitaria (con títulos universitarios oficiales). </a:t>
            </a:r>
          </a:p>
          <a:p>
            <a:pPr lvl="2"/>
            <a:r>
              <a:rPr lang="es-ES" dirty="0"/>
              <a:t>Enseñanzas de régimen especial: artísticas e idiomas.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784976" cy="3816424"/>
          </a:xfrm>
        </p:spPr>
        <p:txBody>
          <a:bodyPr/>
          <a:lstStyle/>
          <a:p>
            <a:pPr algn="just"/>
            <a:r>
              <a:rPr lang="es-ES" dirty="0"/>
              <a:t>¡¡¡ La educación vial en edades tempranas resulta fundamental para la formación del futuro conductor !!!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656184"/>
          </a:xfrm>
        </p:spPr>
        <p:txBody>
          <a:bodyPr/>
          <a:lstStyle/>
          <a:p>
            <a:r>
              <a:rPr lang="es-ES" dirty="0"/>
              <a:t>MEJORA EN LOS EXÁMENES DE CONDUCIR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/>
          <a:lstStyle/>
          <a:p>
            <a:r>
              <a:rPr lang="es-ES" dirty="0"/>
              <a:t>Formación:</a:t>
            </a:r>
          </a:p>
          <a:p>
            <a:pPr lvl="1"/>
            <a:r>
              <a:rPr lang="es-ES" dirty="0"/>
              <a:t>Alumnos</a:t>
            </a:r>
          </a:p>
          <a:p>
            <a:pPr lvl="1"/>
            <a:r>
              <a:rPr lang="es-ES" dirty="0"/>
              <a:t>Profesores</a:t>
            </a:r>
          </a:p>
          <a:p>
            <a:pPr lvl="1"/>
            <a:r>
              <a:rPr lang="es-ES" dirty="0"/>
              <a:t>Examinadores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22-febrero-2014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378482-5393-49D8-A0F7-8DEA11B51664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773</TotalTime>
  <Words>731</Words>
  <Application>Microsoft Office PowerPoint</Application>
  <PresentationFormat>Presentación en pantalla (4:3)</PresentationFormat>
  <Paragraphs>129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Constantia</vt:lpstr>
      <vt:lpstr>Lucida Console</vt:lpstr>
      <vt:lpstr>Wingdings 2</vt:lpstr>
      <vt:lpstr>Flujo</vt:lpstr>
      <vt:lpstr>FORMACIÓN Y EVALUACIÓN DE LOS CONDUCTORES EN EUROPA Un reto de mejora</vt:lpstr>
      <vt:lpstr>Presentación de PowerPoint</vt:lpstr>
      <vt:lpstr>MESA 4 </vt:lpstr>
      <vt:lpstr>Presentación de PowerPoint</vt:lpstr>
      <vt:lpstr>MEJORA EN LA FORMACIÓN</vt:lpstr>
      <vt:lpstr>Educación Vial desde la enseñanza reglada (1)</vt:lpstr>
      <vt:lpstr>Educación Vial desde la enseñanza reglada (2)</vt:lpstr>
      <vt:lpstr>¡¡¡ La educación vial en edades tempranas resulta fundamental para la formación del futuro conductor !!!</vt:lpstr>
      <vt:lpstr>MEJORA EN LOS EXÁMENES DE CONDUCIR</vt:lpstr>
      <vt:lpstr>Formación: alumnos, profesores y examinadores (1)</vt:lpstr>
      <vt:lpstr>Formación: alumnos, profesores y examinadores (2)</vt:lpstr>
      <vt:lpstr>Formación: alumnos, profesores y examinadores (3)</vt:lpstr>
      <vt:lpstr>Formación: alumnos, profesores y examinadores (3)</vt:lpstr>
      <vt:lpstr>¡¡¡Desde su fundación, ASEXTRA ha luchado por mejorar la calidad en los exámenes, con dos objetivos fundamentales:</vt:lpstr>
      <vt:lpstr>Presentación de PowerPoint</vt:lpstr>
      <vt:lpstr>MEJORAS EN LOS EXÁMENES DE CONDUCIR</vt:lpstr>
      <vt:lpstr>Presentación de PowerPoint</vt:lpstr>
      <vt:lpstr>EXÁMENES DE CONDUCIR (1)</vt:lpstr>
      <vt:lpstr>EXÁMENES DE CONDUCIR (2)</vt:lpstr>
      <vt:lpstr>F I N</vt:lpstr>
    </vt:vector>
  </TitlesOfParts>
  <Company>JCarlos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JCarlos</dc:creator>
  <cp:lastModifiedBy>jose salvador ramirez</cp:lastModifiedBy>
  <cp:revision>60</cp:revision>
  <dcterms:created xsi:type="dcterms:W3CDTF">2014-02-04T17:51:30Z</dcterms:created>
  <dcterms:modified xsi:type="dcterms:W3CDTF">2023-11-02T09:34:09Z</dcterms:modified>
</cp:coreProperties>
</file>