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76" r:id="rId20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63821BE4-2B95-4797-B98E-03092616FC9E}" type="datetimeFigureOut">
              <a:rPr lang="es-ES"/>
              <a:pPr>
                <a:defRPr/>
              </a:pPr>
              <a:t>20/02/2014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B63F287-C789-42DD-B0C3-FF8E3BDFCF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34B07315-47B0-4919-9417-5968AB611B57}" type="datetimeFigureOut">
              <a:rPr lang="es-ES"/>
              <a:pPr>
                <a:defRPr/>
              </a:pPr>
              <a:t>20/02/2014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27D044DC-71F9-426E-A2E3-36868DEB3F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Logo_Azul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86D4EB"/>
              </a:clrFrom>
              <a:clrTo>
                <a:srgbClr val="86D4EB">
                  <a:alpha val="0"/>
                </a:srgbClr>
              </a:clrTo>
            </a:clrChange>
            <a:lum bright="100000" contrast="100000"/>
          </a:blip>
          <a:stretch>
            <a:fillRect/>
          </a:stretch>
        </p:blipFill>
        <p:spPr>
          <a:xfrm>
            <a:off x="107950" y="44450"/>
            <a:ext cx="1079500" cy="493713"/>
          </a:xfrm>
          <a:prstGeom prst="rect">
            <a:avLst/>
          </a:prstGeom>
          <a:noFill/>
          <a:ln>
            <a:noFill/>
          </a:ln>
          <a:effectLst>
            <a:outerShdw blurRad="139700" dir="5400000" sx="116000" sy="116000" algn="ctr" rotWithShape="0">
              <a:srgbClr val="000000"/>
            </a:outerShdw>
          </a:effectLst>
        </p:spPr>
      </p:pic>
      <p:sp>
        <p:nvSpPr>
          <p:cNvPr id="5" name="4 Rectángulo"/>
          <p:cNvSpPr/>
          <p:nvPr userDrawn="1"/>
        </p:nvSpPr>
        <p:spPr>
          <a:xfrm>
            <a:off x="4481209" y="116632"/>
            <a:ext cx="4483279" cy="307777"/>
          </a:xfrm>
          <a:prstGeom prst="rect">
            <a:avLst/>
          </a:prstGeom>
          <a:noFill/>
          <a:effectLst>
            <a:innerShdw blurRad="317500" dist="50800" dir="18900000">
              <a:prstClr val="black">
                <a:alpha val="63000"/>
              </a:prstClr>
            </a:inn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j-lt"/>
              </a:rPr>
              <a:t>Asociación de Examinadores de Tráfico</a:t>
            </a: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  <a:endParaRPr lang="es-ES" dirty="0"/>
          </a:p>
        </p:txBody>
      </p:sp>
      <p:sp>
        <p:nvSpPr>
          <p:cNvPr id="8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248106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C5941-51A4-40F9-B0D8-E51BEC0867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224136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78482-5393-49D8-A0F7-8DEA11B516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7" name="6 Imagen" descr="Logo_Azul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86D4EB"/>
              </a:clrFrom>
              <a:clrTo>
                <a:srgbClr val="86D4EB">
                  <a:alpha val="0"/>
                </a:srgbClr>
              </a:clrTo>
            </a:clrChange>
            <a:lum bright="100000" contrast="100000"/>
          </a:blip>
          <a:stretch>
            <a:fillRect/>
          </a:stretch>
        </p:blipFill>
        <p:spPr>
          <a:xfrm>
            <a:off x="107950" y="44450"/>
            <a:ext cx="1079500" cy="493713"/>
          </a:xfrm>
          <a:prstGeom prst="rect">
            <a:avLst/>
          </a:prstGeom>
          <a:noFill/>
          <a:ln>
            <a:noFill/>
          </a:ln>
          <a:effectLst>
            <a:outerShdw blurRad="139700" dir="5400000" sx="116000" sy="116000" algn="ctr" rotWithShape="0">
              <a:srgbClr val="000000"/>
            </a:outerShdw>
          </a:effectLst>
        </p:spPr>
      </p:pic>
      <p:sp>
        <p:nvSpPr>
          <p:cNvPr id="8" name="7 Rectángulo"/>
          <p:cNvSpPr/>
          <p:nvPr userDrawn="1"/>
        </p:nvSpPr>
        <p:spPr>
          <a:xfrm>
            <a:off x="4481209" y="116632"/>
            <a:ext cx="4483279" cy="307777"/>
          </a:xfrm>
          <a:prstGeom prst="rect">
            <a:avLst/>
          </a:prstGeom>
          <a:noFill/>
          <a:effectLst>
            <a:innerShdw blurRad="317500" dist="50800" dir="18900000">
              <a:prstClr val="black">
                <a:alpha val="63000"/>
              </a:prstClr>
            </a:inn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i="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j-lt"/>
              </a:rPr>
              <a:t>Asociación de Examinadores de Tráfico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26881-E46F-4FC7-A459-352272B4D2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2201416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4400" dirty="0" smtClean="0"/>
              <a:t>FORMACIÓN Y EVALUACIÓN DE LOS CONDUCTORES EN EUROPA</a:t>
            </a:r>
            <a:br>
              <a:rPr lang="es-ES" sz="4400" dirty="0" smtClean="0"/>
            </a:br>
            <a:r>
              <a:rPr lang="es-ES" sz="4400" dirty="0" smtClean="0"/>
              <a:t>Un reto de mejora</a:t>
            </a:r>
            <a:endParaRPr lang="es-ES" sz="4400" dirty="0"/>
          </a:p>
        </p:txBody>
      </p:sp>
      <p:sp>
        <p:nvSpPr>
          <p:cNvPr id="5123" name="2 Subtítulo"/>
          <p:cNvSpPr>
            <a:spLocks noGrp="1"/>
          </p:cNvSpPr>
          <p:nvPr>
            <p:ph type="subTitle" idx="1"/>
          </p:nvPr>
        </p:nvSpPr>
        <p:spPr>
          <a:xfrm>
            <a:off x="533400" y="3717031"/>
            <a:ext cx="7854950" cy="1944217"/>
          </a:xfrm>
        </p:spPr>
        <p:txBody>
          <a:bodyPr/>
          <a:lstStyle/>
          <a:p>
            <a:pPr marR="0"/>
            <a:r>
              <a:rPr lang="es-ES" sz="2400" dirty="0" smtClean="0"/>
              <a:t>Jornada de ámbito europeo</a:t>
            </a:r>
          </a:p>
          <a:p>
            <a:pPr marR="0"/>
            <a:endParaRPr lang="es-ES" sz="2400" dirty="0" smtClean="0"/>
          </a:p>
          <a:p>
            <a:pPr marR="0"/>
            <a:endParaRPr lang="es-ES" sz="2400" dirty="0" smtClean="0"/>
          </a:p>
          <a:p>
            <a:pPr marR="0" algn="l"/>
            <a:r>
              <a:rPr lang="es-ES" sz="2400" dirty="0" smtClean="0"/>
              <a:t>	22 – febrero - 2014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64096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8768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 bwMode="auto">
          <a:xfrm>
            <a:off x="251520" y="2060848"/>
            <a:ext cx="3911760" cy="44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4248000" y="2132856"/>
            <a:ext cx="4814391" cy="42479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48072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2771800" y="2564904"/>
            <a:ext cx="3312368" cy="30963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720080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20480"/>
          </a:xfrm>
        </p:spPr>
        <p:txBody>
          <a:bodyPr/>
          <a:lstStyle/>
          <a:p>
            <a:pPr lvl="0" algn="just">
              <a:buNone/>
            </a:pPr>
            <a:r>
              <a:rPr lang="es-ES" sz="2000" dirty="0" smtClean="0"/>
              <a:t>	MARCAS VIALES: De acuerdo con la definición de glorieta y la circulación rotatoria que en ella se establece no procede la utilización, en la posición de entrada a la misma, de la señal “Flecha de selección de carriles” recogidas en el art. 169 del R.G. de Circulación, con las indicaciones de dirección al frente o a la izquierda, lo que implicaría en este ultimo caso, tener que rodear la glorieta en sentido contrario, siendo por tanto una señalización anómala de imposible cumplimiento.</a:t>
            </a:r>
          </a:p>
          <a:p>
            <a:pPr lvl="0" algn="just">
              <a:buNone/>
            </a:pPr>
            <a:r>
              <a:rPr lang="es-ES" sz="2000" dirty="0" smtClean="0"/>
              <a:t>	Cuando se utilice dicha señal con la dirección a seguir hacia la derecha su mandato se circunscribirá solamente al acceso a la glorieta, no teniendo por tanto relación con la dirección a seguir una vez dentro de la misma.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0080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07768"/>
          </a:xfrm>
        </p:spPr>
        <p:txBody>
          <a:bodyPr/>
          <a:lstStyle/>
          <a:p>
            <a:pPr lvl="0" algn="just">
              <a:buNone/>
            </a:pPr>
            <a:r>
              <a:rPr lang="es-ES" sz="2000" dirty="0" smtClean="0">
                <a:latin typeface="Arial" pitchFamily="34"/>
              </a:rPr>
              <a:t>	</a:t>
            </a:r>
            <a:r>
              <a:rPr lang="es-ES" sz="2000" dirty="0" smtClean="0"/>
              <a:t>FORMA DE INDICAR A LOS ASPIRANTES: Al aproximarse a una glorieta señalizada con la señal S-200, el examinador deberá indicar al aspirante que siga una de las direcciones de las que figuren en la misma. En ausencia de dicha señal, el examinador, indicará antes de llegar a ella, la salida por la que se va a continuar, empleando siempre el concepto glorieta en su indicación, (por ejemplo: “abandonará la próxima glorieta por la segunda salida”)</a:t>
            </a:r>
          </a:p>
          <a:p>
            <a:pPr lvl="0" algn="just">
              <a:buNone/>
            </a:pPr>
            <a:r>
              <a:rPr lang="es-ES" dirty="0" smtClean="0"/>
              <a:t> 	</a:t>
            </a:r>
            <a:r>
              <a:rPr lang="es-ES" b="1" u="sng" dirty="0" smtClean="0"/>
              <a:t>Nunca</a:t>
            </a:r>
            <a:r>
              <a:rPr lang="es-ES" b="1" dirty="0" smtClean="0"/>
              <a:t> deberá emplearse el adverbio de lugar “izquierda” en la indicación, es decir nunca se deberá indicar. “en la próxima glorieta va a girar a la izquierda”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s-ES" dirty="0" smtClean="0"/>
              <a:t>	ACCESO: </a:t>
            </a:r>
          </a:p>
          <a:p>
            <a:pPr lvl="0" algn="just">
              <a:buNone/>
            </a:pPr>
            <a:r>
              <a:rPr lang="es-ES" dirty="0" smtClean="0"/>
              <a:t>	El acceso a la glorieta se realizará por el carril de la derecha siempre que éste se encuentre libre, independientemente de la dirección a seguir. Si el carril derecho ya estuviera utilizado por otro u otros usuarios podrá accederse por los contiguos.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864096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pPr lvl="0" algn="just">
              <a:buNone/>
            </a:pPr>
            <a:r>
              <a:rPr lang="es-ES" dirty="0" smtClean="0"/>
              <a:t>	</a:t>
            </a:r>
            <a:r>
              <a:rPr lang="es-ES" sz="2000" dirty="0" smtClean="0"/>
              <a:t>INDICADORES DE DIRECCIÓN. Podrá omitirse el uso del indicador derecho en el acceso a la glorieta, y en caso de emplearlo deberá extinguirse una vez entrado en ella.</a:t>
            </a:r>
          </a:p>
          <a:p>
            <a:pPr lvl="0" algn="just">
              <a:buNone/>
            </a:pPr>
            <a:r>
              <a:rPr lang="es-ES" sz="2000" dirty="0" smtClean="0"/>
              <a:t>	</a:t>
            </a:r>
            <a:r>
              <a:rPr lang="es-ES" sz="2000" b="1" dirty="0" smtClean="0">
                <a:solidFill>
                  <a:srgbClr val="FF0000"/>
                </a:solidFill>
              </a:rPr>
              <a:t>No deberá utilizarse </a:t>
            </a:r>
            <a:r>
              <a:rPr lang="es-ES" sz="2000" dirty="0" smtClean="0">
                <a:solidFill>
                  <a:srgbClr val="FF0000"/>
                </a:solidFill>
              </a:rPr>
              <a:t>el indicador de dirección izquierdo en el acceso a la glorieta.</a:t>
            </a:r>
          </a:p>
          <a:p>
            <a:pPr lvl="0" algn="just">
              <a:buNone/>
            </a:pPr>
            <a:r>
              <a:rPr lang="es-ES" sz="2000" dirty="0" smtClean="0"/>
              <a:t>	</a:t>
            </a:r>
            <a:r>
              <a:rPr lang="es-ES" sz="2000" b="1" dirty="0" smtClean="0">
                <a:solidFill>
                  <a:srgbClr val="FF0000"/>
                </a:solidFill>
              </a:rPr>
              <a:t>No deberá mantenerse </a:t>
            </a:r>
            <a:r>
              <a:rPr lang="es-ES" sz="2000" dirty="0" smtClean="0">
                <a:solidFill>
                  <a:srgbClr val="FF0000"/>
                </a:solidFill>
              </a:rPr>
              <a:t>encendido el indicador de dirección izquierdo mientras se circula por la glorieta.</a:t>
            </a:r>
          </a:p>
          <a:p>
            <a:pPr lvl="0" algn="just">
              <a:buNone/>
            </a:pPr>
            <a:r>
              <a:rPr lang="es-ES" sz="2000" dirty="0" smtClean="0"/>
              <a:t>	Podrá admitirse el uso del indicador izquierdo ante una eventual situación de riesgo.</a:t>
            </a:r>
          </a:p>
          <a:p>
            <a:pPr lvl="0" algn="just">
              <a:buNone/>
            </a:pPr>
            <a:r>
              <a:rPr lang="es-ES" sz="2000" dirty="0" smtClean="0"/>
              <a:t>	Deberá advertirse siempre el abandono de la glorieta empleando el indicador derecho</a:t>
            </a:r>
          </a:p>
          <a:p>
            <a:pPr lvl="0" algn="just">
              <a:buNone/>
            </a:pPr>
            <a:endParaRPr lang="es-ES" dirty="0" smtClean="0"/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s-ES" dirty="0" smtClean="0"/>
              <a:t>POSICIÓN EN LA CALZADA: </a:t>
            </a:r>
          </a:p>
          <a:p>
            <a:pPr lvl="0">
              <a:buNone/>
            </a:pPr>
            <a:endParaRPr lang="es-ES" dirty="0" smtClean="0"/>
          </a:p>
          <a:p>
            <a:pPr lvl="0" algn="just">
              <a:buNone/>
            </a:pPr>
            <a:r>
              <a:rPr lang="es-ES" dirty="0" smtClean="0"/>
              <a:t>	La elección del carril para circular se hará de acuerdo  con lo establecido en el articulo 31 del R.G. de Circulación (glorieta fuera de poblado) y artículo 33 (glorieta dentro de poblado)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es-ES" dirty="0" smtClean="0"/>
              <a:t>	ABANDONO DE LAS GLORIETAS: De acuerdo con lo establecido en el articulo 75 b) del R.G.C. y dado que para efectuar la salida de la glorieta hay que efectuar un cambio de dirección a la derecha, con la anticipación suficiente, el conductor deberá estar situado en el carril derecho de la glorieta.</a:t>
            </a:r>
          </a:p>
          <a:p>
            <a:pPr lvl="0" algn="just">
              <a:buNone/>
            </a:pPr>
            <a:r>
              <a:rPr lang="es-ES" b="1" dirty="0" smtClean="0"/>
              <a:t>	No deberá abandonarse la glorieta por los carriles interiores de la misma.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48072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132856"/>
            <a:ext cx="4320480" cy="43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25552"/>
          </a:xfrm>
        </p:spPr>
        <p:txBody>
          <a:bodyPr>
            <a:noAutofit/>
          </a:bodyPr>
          <a:lstStyle/>
          <a:p>
            <a:pPr algn="ctr"/>
            <a:r>
              <a:rPr lang="es-ES" sz="19900" dirty="0" smtClean="0"/>
              <a:t>F I N</a:t>
            </a:r>
            <a:endParaRPr lang="es-ES" sz="19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5 Marcador de contenido" descr="Jornada1024x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80728"/>
            <a:ext cx="8640960" cy="5400600"/>
          </a:xfrm>
        </p:spPr>
      </p:pic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2376264"/>
          </a:xfrm>
        </p:spPr>
        <p:txBody>
          <a:bodyPr/>
          <a:lstStyle/>
          <a:p>
            <a:r>
              <a:rPr lang="es-ES" sz="6000" dirty="0" smtClean="0"/>
              <a:t>MESA 3</a:t>
            </a:r>
            <a:br>
              <a:rPr lang="es-ES" sz="6000" dirty="0" smtClean="0"/>
            </a:br>
            <a:endParaRPr lang="es-ES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3961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s-ES" sz="3200" dirty="0" smtClean="0">
                <a:latin typeface="Arial Black" pitchFamily="34" charset="0"/>
              </a:rPr>
              <a:t>“Hacia dónde se dirige la formación de conductores y cómo debería de ser la evaluación”</a:t>
            </a:r>
            <a:endParaRPr lang="es-ES" sz="3200" dirty="0">
              <a:latin typeface="Arial Black" pitchFamily="34" charset="0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s-ES" b="1" dirty="0" smtClean="0"/>
              <a:t>DEFINICIÓN: </a:t>
            </a:r>
          </a:p>
          <a:p>
            <a:pPr lvl="0">
              <a:buNone/>
            </a:pPr>
            <a:r>
              <a:rPr lang="es-ES" sz="2800" dirty="0" smtClean="0"/>
              <a:t>	Se entiende por glorieta “un tipo especial de intersección caracterizado porque los tramos que en él confluyen se comunican a través de un anillo en el que se establece una circulación rotatoria alrededor de una isleta central”.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52128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763688" y="1988840"/>
            <a:ext cx="5472607" cy="44644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es-ES" dirty="0" smtClean="0"/>
              <a:t>	</a:t>
            </a:r>
            <a:r>
              <a:rPr lang="es-ES" dirty="0" smtClean="0">
                <a:solidFill>
                  <a:srgbClr val="FF0000"/>
                </a:solidFill>
              </a:rPr>
              <a:t>De la definición se deduce que lo que determina la existencia de una glorieta es el anillo que comunica las distintas corrientes que en el desembocan.</a:t>
            </a:r>
          </a:p>
          <a:p>
            <a:pPr lvl="0" algn="just">
              <a:buNone/>
            </a:pPr>
            <a:r>
              <a:rPr lang="es-ES" dirty="0" smtClean="0"/>
              <a:t>	De igual forma en el art. 57.c) del R.G. de Circulación se recoge el mismo concepto cuando establece que “ En las glorietas, los que se hallen dentro de </a:t>
            </a:r>
            <a:r>
              <a:rPr lang="es-ES" u="sng" dirty="0" smtClean="0"/>
              <a:t>la vía circular</a:t>
            </a:r>
            <a:r>
              <a:rPr lang="es-ES" dirty="0" smtClean="0"/>
              <a:t> tendrán preferencia de paso sobre los que pretendan acceder a aquellas”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s-ES" dirty="0" smtClean="0"/>
              <a:t>Por ello cuando se accede a una glorieta se esta realizando un cambio de dirección a la derecha, abandonando la vía por la que se estaba circulando y accediendo a otra diferente que es el anillo circular. Una vez en dicha vía circular se seguirá circulando por la misma hasta abandonarla, realizando por lo tanto un nuevo cambio de dirección a la derecha.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es-ES" dirty="0" smtClean="0"/>
              <a:t>	IDENTIFICACIÓN: Las glorietas podrán ser identificadas por medio de la señal S-200, o bien por la existencia inequívoca del anillo circular.</a:t>
            </a:r>
          </a:p>
          <a:p>
            <a:pPr lvl="0" algn="just">
              <a:buNone/>
            </a:pPr>
            <a:r>
              <a:rPr lang="es-ES" dirty="0" smtClean="0"/>
              <a:t>	No son glorietas propiamente dichas las denominadas glorietas partidas.</a:t>
            </a:r>
          </a:p>
          <a:p>
            <a:pPr lvl="0" algn="just">
              <a:buNone/>
            </a:pPr>
            <a:r>
              <a:rPr lang="es-ES" dirty="0" smtClean="0"/>
              <a:t>	La señal R-402, no es ni preceptiva, ni identificativa, de la existencia de una glorieta.</a:t>
            </a:r>
          </a:p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48072"/>
          </a:xfrm>
        </p:spPr>
        <p:txBody>
          <a:bodyPr/>
          <a:lstStyle/>
          <a:p>
            <a:pPr algn="ctr"/>
            <a:r>
              <a:rPr lang="es-ES" b="1" dirty="0" smtClean="0"/>
              <a:t>GLORIETA</a:t>
            </a:r>
            <a:endParaRPr lang="es-ES" b="1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22-febrero-2014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2627784" y="1916832"/>
            <a:ext cx="3888431" cy="44077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813</TotalTime>
  <Words>157</Words>
  <Application>Microsoft Office PowerPoint</Application>
  <PresentationFormat>Presentación en pantalla (4:3)</PresentationFormat>
  <Paragraphs>81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Flujo</vt:lpstr>
      <vt:lpstr>FORMACIÓN Y EVALUACIÓN DE LOS CONDUCTORES EN EUROPA Un reto de mejora</vt:lpstr>
      <vt:lpstr>Diapositiva 2</vt:lpstr>
      <vt:lpstr>MESA 3 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GLORIETA</vt:lpstr>
      <vt:lpstr>F I N</vt:lpstr>
    </vt:vector>
  </TitlesOfParts>
  <Company>JCarlos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JCarlos</dc:creator>
  <cp:lastModifiedBy>Usuario</cp:lastModifiedBy>
  <cp:revision>75</cp:revision>
  <dcterms:created xsi:type="dcterms:W3CDTF">2014-02-04T17:51:30Z</dcterms:created>
  <dcterms:modified xsi:type="dcterms:W3CDTF">2014-02-20T20:58:14Z</dcterms:modified>
</cp:coreProperties>
</file>